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3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11. 12. 2019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v.cz/ISPV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://mseu.mssf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543800" cy="2593975"/>
          </a:xfrm>
        </p:spPr>
        <p:txBody>
          <a:bodyPr>
            <a:normAutofit/>
          </a:bodyPr>
          <a:lstStyle/>
          <a:p>
            <a:r>
              <a:rPr lang="cs-CZ" sz="4400" dirty="0"/>
              <a:t>Výzva MAS Hříběcí hory – OPZ - Podpora zaměstnanosti, sociální podnikání I.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811</a:t>
            </a:r>
            <a:r>
              <a:rPr lang="cs-CZ" dirty="0" smtClean="0"/>
              <a:t>/03_16_047/CLLD_16_01_044</a:t>
            </a:r>
            <a:endParaRPr lang="cs-CZ" dirty="0" smtClean="0"/>
          </a:p>
          <a:p>
            <a:r>
              <a:rPr lang="cs-CZ" dirty="0" smtClean="0"/>
              <a:t>Seminář pro žadatele </a:t>
            </a:r>
            <a:r>
              <a:rPr lang="cs-CZ" dirty="0" smtClean="0"/>
              <a:t>10.5.2019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61881"/>
            <a:ext cx="47672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9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Volnočasové aktivity </a:t>
            </a:r>
          </a:p>
          <a:p>
            <a:r>
              <a:rPr lang="pl-PL" dirty="0" smtClean="0"/>
              <a:t>PC/jazykové </a:t>
            </a:r>
            <a:r>
              <a:rPr lang="pl-PL" dirty="0"/>
              <a:t>kurzy jako samostatný projekt </a:t>
            </a:r>
          </a:p>
          <a:p>
            <a:r>
              <a:rPr lang="cs-CZ" dirty="0" smtClean="0"/>
              <a:t>Osvětová </a:t>
            </a:r>
            <a:r>
              <a:rPr lang="cs-CZ" dirty="0"/>
              <a:t>činnost/kampaně jako samostatný projekt </a:t>
            </a:r>
          </a:p>
          <a:p>
            <a:r>
              <a:rPr lang="cs-CZ" dirty="0" smtClean="0"/>
              <a:t>Tvorba </a:t>
            </a:r>
            <a:r>
              <a:rPr lang="cs-CZ" dirty="0"/>
              <a:t>komplexních vzdělávacích programů včetně e-</a:t>
            </a:r>
            <a:r>
              <a:rPr lang="cs-CZ" dirty="0" err="1"/>
              <a:t>learningových</a:t>
            </a:r>
            <a:r>
              <a:rPr lang="cs-CZ" dirty="0"/>
              <a:t> kurzů </a:t>
            </a:r>
          </a:p>
          <a:p>
            <a:r>
              <a:rPr lang="cs-CZ" dirty="0" smtClean="0"/>
              <a:t>Všeobecné </a:t>
            </a:r>
            <a:r>
              <a:rPr lang="cs-CZ" dirty="0"/>
              <a:t>psychologické poradenství, pokud nebude součástí komplexní poradenské práce s účastníkem projektu </a:t>
            </a:r>
          </a:p>
          <a:p>
            <a:r>
              <a:rPr lang="cs-CZ" dirty="0" smtClean="0"/>
              <a:t>Zahraniční </a:t>
            </a:r>
            <a:r>
              <a:rPr lang="cs-CZ" dirty="0"/>
              <a:t>stáže </a:t>
            </a:r>
          </a:p>
          <a:p>
            <a:r>
              <a:rPr lang="cs-CZ" dirty="0" smtClean="0"/>
              <a:t>Vzdělávání </a:t>
            </a:r>
            <a:r>
              <a:rPr lang="cs-CZ" dirty="0"/>
              <a:t>členů realizačního týmu s výjimkou: 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vzdělávání realizačního týmu - pečujících osob. </a:t>
            </a:r>
          </a:p>
          <a:p>
            <a:pPr marL="0" indent="0">
              <a:buNone/>
            </a:pPr>
            <a:r>
              <a:rPr lang="cs-CZ" dirty="0"/>
              <a:t>Potřebnost vzdělávacích aktivit zdůvodní žadatel v projektové žádosti. </a:t>
            </a:r>
          </a:p>
        </p:txBody>
      </p:sp>
    </p:spTree>
    <p:extLst>
      <p:ext uri="{BB962C8B-B14F-4D97-AF65-F5344CB8AC3E}">
        <p14:creationId xmlns:p14="http://schemas.microsoft.com/office/powerpoint/2010/main" val="3890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Každá rozpočtová položka v žádosti by měla být zdůvodněná</a:t>
            </a:r>
          </a:p>
          <a:p>
            <a:pPr lvl="2"/>
            <a:r>
              <a:rPr lang="cs-CZ" dirty="0" smtClean="0"/>
              <a:t>Návaznost na konkrétní aktivitu projektu</a:t>
            </a:r>
          </a:p>
          <a:p>
            <a:pPr lvl="2"/>
            <a:r>
              <a:rPr lang="cs-CZ" dirty="0" smtClean="0"/>
              <a:t>Popis potřebnosti a nezbytnosti pro realizaci projektu</a:t>
            </a:r>
          </a:p>
          <a:p>
            <a:pPr lvl="2"/>
            <a:r>
              <a:rPr lang="cs-CZ" dirty="0" smtClean="0"/>
              <a:t>Pokud zdůvodnění chybí může být ze strany MAS nebo ŘO navrženo krácení rozpočtu</a:t>
            </a:r>
          </a:p>
          <a:p>
            <a:r>
              <a:rPr lang="cs-CZ" dirty="0" smtClean="0"/>
              <a:t>Křížové financování projektu není možné</a:t>
            </a:r>
          </a:p>
          <a:p>
            <a:r>
              <a:rPr lang="cs-CZ" dirty="0" smtClean="0"/>
              <a:t>Přímé náklady 75%, nepřímé 25% </a:t>
            </a:r>
          </a:p>
          <a:p>
            <a:pPr marL="0" indent="0">
              <a:buNone/>
            </a:pPr>
            <a:r>
              <a:rPr lang="cs-CZ" sz="2400" dirty="0" smtClean="0"/>
              <a:t>(při nákupu služeb nad 60% přímých způsobilých nákladů snížení podílu nepřímých nákladů)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336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Osobní náklady</a:t>
            </a:r>
          </a:p>
          <a:p>
            <a:pPr lvl="1"/>
            <a:r>
              <a:rPr lang="cs-CZ" dirty="0" smtClean="0"/>
              <a:t>Mzdy a platy pracovníků (odměna/plat + odvody SZ a </a:t>
            </a:r>
            <a:r>
              <a:rPr lang="cs-CZ" dirty="0" smtClean="0"/>
              <a:t>ZP)</a:t>
            </a:r>
            <a:endParaRPr lang="cs-CZ" dirty="0" smtClean="0"/>
          </a:p>
          <a:p>
            <a:pPr lvl="2"/>
            <a:r>
              <a:rPr lang="cs-CZ" dirty="0" smtClean="0"/>
              <a:t>Pracovní smlouvy</a:t>
            </a:r>
          </a:p>
          <a:p>
            <a:pPr lvl="2"/>
            <a:r>
              <a:rPr lang="cs-CZ" dirty="0" smtClean="0"/>
              <a:t>Dohody o provedení práce</a:t>
            </a:r>
          </a:p>
          <a:p>
            <a:pPr lvl="2"/>
            <a:r>
              <a:rPr lang="cs-CZ" dirty="0" smtClean="0"/>
              <a:t>Dohody o pracovní činnosti</a:t>
            </a:r>
          </a:p>
          <a:p>
            <a:pPr lvl="2"/>
            <a:endParaRPr lang="cs-CZ" dirty="0"/>
          </a:p>
          <a:p>
            <a:pPr marL="114300" indent="0">
              <a:buNone/>
            </a:pPr>
            <a:r>
              <a:rPr lang="cs-CZ" dirty="0" smtClean="0"/>
              <a:t>Nesmí přesáhnout obvyklou výši v daném místě, čase a oboru</a:t>
            </a:r>
          </a:p>
          <a:p>
            <a:pPr marL="114300" indent="0">
              <a:buNone/>
            </a:pPr>
            <a:r>
              <a:rPr lang="cs-CZ" dirty="0" smtClean="0"/>
              <a:t>Informační systém o průměrném výdělku (ISPV) – </a:t>
            </a:r>
            <a:r>
              <a:rPr lang="cs-CZ" dirty="0" smtClean="0">
                <a:hlinkClick r:id="rId2"/>
              </a:rPr>
              <a:t>www.mpsv.cz/ISPV.php</a:t>
            </a:r>
            <a:endParaRPr lang="cs-CZ" dirty="0" smtClean="0"/>
          </a:p>
          <a:p>
            <a:pPr marL="114300" indent="0">
              <a:buNone/>
            </a:pPr>
            <a:r>
              <a:rPr lang="cs-CZ" dirty="0" smtClean="0"/>
              <a:t>Přehled obvyklých výší mezd</a:t>
            </a:r>
            <a:r>
              <a:rPr lang="cs-CZ" dirty="0"/>
              <a:t> </a:t>
            </a:r>
            <a:r>
              <a:rPr lang="cs-CZ" dirty="0" smtClean="0"/>
              <a:t>a platů, www.esfcr.cz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Cestovné</a:t>
            </a:r>
          </a:p>
          <a:p>
            <a:r>
              <a:rPr lang="cs-CZ" dirty="0" smtClean="0"/>
              <a:t>Drobné stavební úpravy – </a:t>
            </a:r>
            <a:r>
              <a:rPr lang="cs-CZ" dirty="0" smtClean="0"/>
              <a:t>max. </a:t>
            </a:r>
            <a:r>
              <a:rPr lang="cs-CZ" dirty="0" smtClean="0"/>
              <a:t>do výše 40 tis. Za každou účetní položku majetku v jednom zdaňovacím období</a:t>
            </a:r>
          </a:p>
          <a:p>
            <a:r>
              <a:rPr lang="cs-CZ" dirty="0" smtClean="0"/>
              <a:t>Nákup zařízení a  vybavení a spotřebního materiálu</a:t>
            </a:r>
          </a:p>
          <a:p>
            <a:pPr lvl="1"/>
            <a:r>
              <a:rPr lang="cs-CZ" dirty="0" smtClean="0"/>
              <a:t>Nové i použité</a:t>
            </a:r>
          </a:p>
          <a:p>
            <a:pPr lvl="1"/>
            <a:r>
              <a:rPr lang="cs-CZ" dirty="0" smtClean="0"/>
              <a:t>Případné využívání materiálu pro účely i mimo projekt vyžaduje rozdělení dotčených výdajů na část relevantních pro projekt a zbývající část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8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Nájem či leasing zařízení a vybavení, budov</a:t>
            </a:r>
          </a:p>
          <a:p>
            <a:pPr lvl="1"/>
            <a:r>
              <a:rPr lang="cs-CZ" dirty="0" smtClean="0"/>
              <a:t>Smlouva o nájmu musí být uzavřena přímo příjemcem podpory nebo partnerem</a:t>
            </a:r>
          </a:p>
          <a:p>
            <a:r>
              <a:rPr lang="cs-CZ" dirty="0" smtClean="0"/>
              <a:t>Nákup služeb</a:t>
            </a:r>
          </a:p>
          <a:p>
            <a:pPr lvl="1"/>
            <a:r>
              <a:rPr lang="cs-CZ" dirty="0" smtClean="0"/>
              <a:t>Dodání služby musí být nezbytné pro realizaci projektu a musí vytvářet novou hodnotu</a:t>
            </a:r>
            <a:endParaRPr lang="cs-CZ" dirty="0"/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0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Věcná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Nepřímé náklady</a:t>
            </a:r>
          </a:p>
          <a:p>
            <a:pPr lvl="2"/>
            <a:r>
              <a:rPr lang="cs-CZ" dirty="0" smtClean="0"/>
              <a:t>Max 25% přímých způsobilých výdajů</a:t>
            </a:r>
          </a:p>
          <a:p>
            <a:pPr lvl="2"/>
            <a:r>
              <a:rPr lang="cs-CZ" dirty="0" smtClean="0"/>
              <a:t>Administrativa, řízení projektu, účetnictví, personalistika, komunikační a informační opatření, občerstvení a stravování a podpůrné procesy pro provoz projektu</a:t>
            </a:r>
          </a:p>
          <a:p>
            <a:pPr lvl="2"/>
            <a:r>
              <a:rPr lang="cs-CZ" dirty="0" smtClean="0"/>
              <a:t>Cestovní náhrady spojené s pracovními cestami RT</a:t>
            </a:r>
          </a:p>
          <a:p>
            <a:pPr lvl="2"/>
            <a:r>
              <a:rPr lang="cs-CZ" dirty="0" smtClean="0"/>
              <a:t>Spotřební materiál, zařízení a vybavení (papír),..</a:t>
            </a:r>
          </a:p>
          <a:p>
            <a:pPr lvl="2"/>
            <a:r>
              <a:rPr lang="cs-CZ" dirty="0" smtClean="0"/>
              <a:t>Prostory pro realizaci projektu (nájemné, vodné, stočné, energie,..)</a:t>
            </a:r>
          </a:p>
          <a:p>
            <a:pPr lvl="2"/>
            <a:r>
              <a:rPr lang="cs-CZ" dirty="0" smtClean="0"/>
              <a:t>Ostatní provozní výdaje (internet, poštovné, telefon, úklid, pojistné, propagace,..)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Časová způsobilost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Náklady vzniklé v době realizace projektu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Datum zahájení realizace projektu nesmí předcházet datu vyhlášení výzvy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Nástroje pro měření dosažených efektů projektových aktivit</a:t>
            </a:r>
          </a:p>
          <a:p>
            <a:r>
              <a:rPr lang="cs-CZ" dirty="0" smtClean="0"/>
              <a:t>Žadatel volí indikátory z výzvy, které jsou povinné k naplňování a současně všechny relevantní k vykazování</a:t>
            </a:r>
          </a:p>
          <a:p>
            <a:r>
              <a:rPr lang="cs-CZ" dirty="0" smtClean="0"/>
              <a:t>Výchozí hodnota povinných indikátorů je vždy 0</a:t>
            </a:r>
          </a:p>
          <a:p>
            <a:r>
              <a:rPr lang="cs-CZ" dirty="0" smtClean="0"/>
              <a:t>Nerelevantní indikátor – vyplní se 0</a:t>
            </a:r>
          </a:p>
          <a:p>
            <a:pPr lvl="2"/>
            <a:r>
              <a:rPr lang="cs-CZ" dirty="0" smtClean="0"/>
              <a:t>Indikátory povinné k naplňování – se závazkem</a:t>
            </a:r>
          </a:p>
          <a:p>
            <a:pPr lvl="2"/>
            <a:r>
              <a:rPr lang="cs-CZ" dirty="0" smtClean="0"/>
              <a:t>Indikátory povinné k vykazování – bez závazku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3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- povinnosti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Stanovit cílové hodnoty povinných a relevantních indikátorů vč. popisu stanovení této hodnoty</a:t>
            </a:r>
          </a:p>
          <a:p>
            <a:r>
              <a:rPr lang="cs-CZ" dirty="0" smtClean="0"/>
              <a:t>Stanovené hodnoty jsou závazné u povinných indikátorů</a:t>
            </a:r>
          </a:p>
          <a:p>
            <a:pPr lvl="1"/>
            <a:r>
              <a:rPr lang="cs-CZ" dirty="0" smtClean="0"/>
              <a:t>Úprava možná – podstatná změna</a:t>
            </a:r>
          </a:p>
          <a:p>
            <a:pPr lvl="1"/>
            <a:r>
              <a:rPr lang="cs-CZ" dirty="0" smtClean="0"/>
              <a:t>Nesplnění (méně než 85%) - sankce)</a:t>
            </a:r>
          </a:p>
          <a:p>
            <a:r>
              <a:rPr lang="cs-CZ" dirty="0" smtClean="0"/>
              <a:t>Průběžné sledování indikátorů – </a:t>
            </a:r>
            <a:r>
              <a:rPr lang="cs-CZ" dirty="0" err="1" smtClean="0"/>
              <a:t>ZoR</a:t>
            </a:r>
            <a:r>
              <a:rPr lang="cs-CZ" dirty="0" smtClean="0"/>
              <a:t> – indikátory se vykazují kumulativně</a:t>
            </a:r>
          </a:p>
          <a:p>
            <a:r>
              <a:rPr lang="cs-CZ" dirty="0" smtClean="0"/>
              <a:t>Prokazatelnost – záznamy o klientovi, prezenční listiny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Indikátory – se závazkem</a:t>
            </a:r>
            <a:br>
              <a:rPr lang="cs-CZ" dirty="0" smtClean="0"/>
            </a:br>
            <a:r>
              <a:rPr lang="cs-CZ" sz="3100" dirty="0"/>
              <a:t> </a:t>
            </a:r>
            <a:r>
              <a:rPr lang="cs-CZ" sz="3100" dirty="0" smtClean="0"/>
              <a:t>- nesmí být hodnota 0</a:t>
            </a:r>
            <a:endParaRPr lang="cs-CZ" sz="31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696173"/>
              </p:ext>
            </p:extLst>
          </p:nvPr>
        </p:nvGraphicFramePr>
        <p:xfrm>
          <a:off x="457200" y="1844824"/>
          <a:ext cx="778720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736304"/>
                <a:gridCol w="1697360"/>
                <a:gridCol w="1615008"/>
              </a:tblGrid>
              <a:tr h="126216">
                <a:tc>
                  <a:txBody>
                    <a:bodyPr/>
                    <a:lstStyle/>
                    <a:p>
                      <a:r>
                        <a:rPr lang="cs-CZ" dirty="0" smtClean="0"/>
                        <a:t>Kód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indikátoru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Měrná jednotka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 indikátoru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94131"/>
              </p:ext>
            </p:extLst>
          </p:nvPr>
        </p:nvGraphicFramePr>
        <p:xfrm>
          <a:off x="467544" y="1439024"/>
          <a:ext cx="7776864" cy="4349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782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Kód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Název indikátoru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Měrná jednotka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Typ indikátoru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58208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60000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Celkový počet účastníků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Osoby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Výstupový</a:t>
                      </a:r>
                      <a:endParaRPr lang="cs-CZ" b="0" dirty="0"/>
                    </a:p>
                  </a:txBody>
                  <a:tcPr/>
                </a:tc>
              </a:tr>
              <a:tr h="1073002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10213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sociálních podniků vzniklých díky podpoře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Organizace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Výstupový</a:t>
                      </a:r>
                      <a:endParaRPr lang="cs-CZ" b="0" dirty="0"/>
                    </a:p>
                  </a:txBody>
                  <a:tcPr/>
                </a:tc>
              </a:tr>
              <a:tr h="1568234"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10212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podpořených již existujících sociálních podniků 	</a:t>
                      </a:r>
                    </a:p>
                    <a:p>
                      <a:pPr algn="ctr"/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Organizace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 smtClean="0"/>
                        <a:t>Výstupový</a:t>
                      </a:r>
                      <a:endParaRPr lang="cs-CZ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7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výzvy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řešení problematiky nezaměstnanosti, sociálního začleňování a prevenci sociálního vyloučení podporou vzniku sociálních podniků.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4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bez závazku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834210"/>
              </p:ext>
            </p:extLst>
          </p:nvPr>
        </p:nvGraphicFramePr>
        <p:xfrm>
          <a:off x="457200" y="1600200"/>
          <a:ext cx="7620000" cy="4839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363"/>
                <a:gridCol w="3326469"/>
                <a:gridCol w="1312168"/>
                <a:gridCol w="1905000"/>
              </a:tblGrid>
              <a:tr h="60466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Kód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indikátoru</a:t>
                      </a:r>
                      <a:endParaRPr lang="cs-CZ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Měrná</a:t>
                      </a:r>
                      <a:r>
                        <a:rPr lang="cs-CZ" baseline="0" dirty="0" smtClean="0"/>
                        <a:t> jednotka</a:t>
                      </a:r>
                      <a:endParaRPr lang="cs-CZ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Typ indikátoru</a:t>
                      </a:r>
                      <a:endParaRPr lang="cs-CZ" dirty="0"/>
                    </a:p>
                  </a:txBody>
                  <a:tcPr marL="84667" marR="84667"/>
                </a:tc>
              </a:tr>
              <a:tr h="570231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80500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napsaných a zveřejněných analytických a strategických dokumentů (vč. evaluačních) 	</a:t>
                      </a:r>
                    </a:p>
                    <a:p>
                      <a:pPr algn="ctr"/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Dokumenty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Výstupový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50130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Počet osob pracujících v rámci flexibilních forem práce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Osoby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Výsledek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  <a:tr h="675496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50105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Počet zaměstnavatelů, kteří podporují flexibilní formy práce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Podniky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Výstupový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  <a:tr h="675496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62500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r>
                        <a:rPr lang="cs-CZ" sz="13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Účastníci v procesu vzdělávání/odborné přípravy po ukončení své účasti 	</a:t>
                      </a:r>
                      <a:endParaRPr lang="cs-CZ" sz="13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Osoby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Výsledkový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62600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Účastníci, kteří získali kvalifikaci po ukončení své účasti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Osoby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Výsledkový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62800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Znevýhodnění účastníci, kteří po ukončení své účasti hledají zaměstnání, jsou v procesu vzdělávání/ odborné přípravy, rozšiřují si kvalifikaci nebo jsou zaměstnaní, a to i OSVČ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Osoby</a:t>
                      </a:r>
                      <a:endParaRPr lang="cs-CZ" sz="1300" b="1" dirty="0"/>
                    </a:p>
                  </a:txBody>
                  <a:tcPr marL="84667" marR="846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Výsledkový</a:t>
                      </a:r>
                      <a:endParaRPr lang="cs-CZ" sz="1300" b="1" dirty="0"/>
                    </a:p>
                  </a:txBody>
                  <a:tcPr marL="84667" marR="8466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6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a výběr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Kontrolu formálních náležitostí a přijatelnosti provádí kancelář MAS</a:t>
            </a:r>
          </a:p>
          <a:p>
            <a:pPr lvl="2"/>
            <a:r>
              <a:rPr lang="cs-CZ" dirty="0" smtClean="0"/>
              <a:t>Formální – napravitelné</a:t>
            </a:r>
          </a:p>
          <a:p>
            <a:pPr lvl="2"/>
            <a:r>
              <a:rPr lang="cs-CZ" dirty="0" smtClean="0"/>
              <a:t>Přijatelnost – nenapravitelné</a:t>
            </a:r>
          </a:p>
          <a:p>
            <a:pPr lvl="2"/>
            <a:endParaRPr lang="cs-CZ" dirty="0"/>
          </a:p>
          <a:p>
            <a:r>
              <a:rPr lang="cs-CZ" dirty="0" smtClean="0"/>
              <a:t>Věcné hodnocení provádí </a:t>
            </a:r>
            <a:r>
              <a:rPr lang="cs-CZ" dirty="0"/>
              <a:t>V</a:t>
            </a:r>
            <a:r>
              <a:rPr lang="cs-CZ" dirty="0" smtClean="0"/>
              <a:t>ýběrová komise MAS</a:t>
            </a:r>
          </a:p>
          <a:p>
            <a:r>
              <a:rPr lang="cs-CZ" dirty="0" smtClean="0"/>
              <a:t>Výběr projektů provádí Rada MAS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0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Žádost se vyplňuje online v IS KP 2014+</a:t>
            </a:r>
          </a:p>
          <a:p>
            <a:r>
              <a:rPr lang="cs-CZ" dirty="0" smtClean="0">
                <a:hlinkClick r:id="rId2"/>
              </a:rPr>
              <a:t>http://mseu.mssf.cz/</a:t>
            </a:r>
            <a:endParaRPr lang="cs-CZ" dirty="0" smtClean="0"/>
          </a:p>
          <a:p>
            <a:r>
              <a:rPr lang="cs-CZ" dirty="0" smtClean="0"/>
              <a:t>Používat prohlížeč Internet Explorer</a:t>
            </a:r>
          </a:p>
          <a:p>
            <a:r>
              <a:rPr lang="cs-CZ" dirty="0" smtClean="0"/>
              <a:t>K registraci nutná platná mailová adresa a telefonní číslo</a:t>
            </a:r>
          </a:p>
          <a:p>
            <a:r>
              <a:rPr lang="cs-CZ" dirty="0" smtClean="0"/>
              <a:t>K podání žádosti v IS KP 2014+ nutný platný elektronický podpis</a:t>
            </a:r>
          </a:p>
          <a:p>
            <a:r>
              <a:rPr lang="cs-CZ" dirty="0" smtClean="0"/>
              <a:t>Příručka k vyplnění žádosti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 nebo webu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7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457200" y="1858421"/>
            <a:ext cx="7620000" cy="407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6516216" y="3356992"/>
            <a:ext cx="194421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76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457200" y="1858421"/>
            <a:ext cx="7620000" cy="408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043608" y="2924944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4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16989" r="5941" b="41992"/>
          <a:stretch/>
        </p:blipFill>
        <p:spPr bwMode="auto">
          <a:xfrm>
            <a:off x="467544" y="1268760"/>
            <a:ext cx="828629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691680" y="1772816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0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2"/>
          <a:stretch/>
        </p:blipFill>
        <p:spPr bwMode="auto">
          <a:xfrm>
            <a:off x="457200" y="1858421"/>
            <a:ext cx="7620000" cy="40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483768" y="4077072"/>
            <a:ext cx="151216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5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r="25217" b="6176"/>
          <a:stretch/>
        </p:blipFill>
        <p:spPr bwMode="auto">
          <a:xfrm>
            <a:off x="467544" y="1412776"/>
            <a:ext cx="75778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771800" y="4005064"/>
            <a:ext cx="41044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457200" y="1858421"/>
            <a:ext cx="7620000" cy="408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005744" y="472514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"/>
          <a:stretch/>
        </p:blipFill>
        <p:spPr bwMode="auto">
          <a:xfrm>
            <a:off x="467544" y="1844824"/>
            <a:ext cx="7620000" cy="40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7164288" y="414908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Termín vyhlášení výzvy: 24.4.2019</a:t>
            </a:r>
          </a:p>
          <a:p>
            <a:r>
              <a:rPr lang="cs-CZ" sz="2400" dirty="0" smtClean="0"/>
              <a:t>Příjem žádostí: od 24.4.2019 (4:00) do </a:t>
            </a:r>
            <a:r>
              <a:rPr lang="cs-CZ" sz="2400" dirty="0" smtClean="0"/>
              <a:t>12</a:t>
            </a:r>
            <a:r>
              <a:rPr lang="cs-CZ" sz="2400" dirty="0" smtClean="0"/>
              <a:t>.7.2019 </a:t>
            </a:r>
            <a:r>
              <a:rPr lang="cs-CZ" sz="2400" dirty="0" smtClean="0"/>
              <a:t>(12:00)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Minimální výše způsobilých výdajů: 400 000 Kč</a:t>
            </a:r>
          </a:p>
          <a:p>
            <a:r>
              <a:rPr lang="cs-CZ" sz="2400" dirty="0" smtClean="0"/>
              <a:t>Maximální výše způsobilých výdajů: 1 </a:t>
            </a:r>
            <a:r>
              <a:rPr lang="cs-CZ" sz="2400" dirty="0" smtClean="0"/>
              <a:t>000</a:t>
            </a:r>
            <a:r>
              <a:rPr lang="cs-CZ" sz="2400" dirty="0" smtClean="0"/>
              <a:t> </a:t>
            </a:r>
            <a:r>
              <a:rPr lang="cs-CZ" sz="2400" dirty="0" smtClean="0"/>
              <a:t>000 Kč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Výše podpory: 85 – 100%</a:t>
            </a:r>
          </a:p>
        </p:txBody>
      </p:sp>
    </p:spTree>
    <p:extLst>
      <p:ext uri="{BB962C8B-B14F-4D97-AF65-F5344CB8AC3E}">
        <p14:creationId xmlns:p14="http://schemas.microsoft.com/office/powerpoint/2010/main" val="10367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8"/>
          <a:stretch/>
        </p:blipFill>
        <p:spPr bwMode="auto">
          <a:xfrm>
            <a:off x="457200" y="1858421"/>
            <a:ext cx="7620000" cy="40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2034952" y="5229200"/>
            <a:ext cx="2952328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0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založení žádosti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"/>
          <a:stretch/>
        </p:blipFill>
        <p:spPr bwMode="auto">
          <a:xfrm>
            <a:off x="457200" y="1858421"/>
            <a:ext cx="7620000" cy="408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4587602" y="4789859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3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-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 musí být SMART – specifické (konkrétní), měřitelné, dosažitelné, realistické (relevantní), časově ohraničené</a:t>
            </a:r>
          </a:p>
          <a:p>
            <a:r>
              <a:rPr lang="cs-CZ" dirty="0" smtClean="0"/>
              <a:t>Nezaměňovat cíle za aktivity</a:t>
            </a:r>
          </a:p>
          <a:p>
            <a:r>
              <a:rPr lang="cs-CZ" dirty="0" smtClean="0"/>
              <a:t>V žádosti musí být vše jasně popsáno, logicky strukturováno, maximálně konkretizováno</a:t>
            </a:r>
          </a:p>
          <a:p>
            <a:pPr lvl="1"/>
            <a:r>
              <a:rPr lang="cs-CZ" dirty="0" smtClean="0"/>
              <a:t>např. zapojení cílové skupiny, způsob dosažení plánované změny</a:t>
            </a:r>
          </a:p>
          <a:p>
            <a:r>
              <a:rPr lang="cs-CZ" dirty="0" smtClean="0"/>
              <a:t>Statistiky, analýzy apod. přikládat jako přílohu žádosti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-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Formulář vyplňovat postupně dle záložek vlevo. Záložky Popis projektu a Klíčové aktivity</a:t>
            </a:r>
          </a:p>
          <a:p>
            <a:pPr lvl="2"/>
            <a:r>
              <a:rPr lang="cs-CZ" dirty="0" smtClean="0"/>
              <a:t>Nenechte se v popisu omezit počtem znaků (2000) – vytvořte přílohu v doc či </a:t>
            </a:r>
            <a:r>
              <a:rPr lang="cs-CZ" dirty="0" err="1" smtClean="0"/>
              <a:t>pdf</a:t>
            </a:r>
            <a:r>
              <a:rPr lang="cs-CZ" dirty="0" smtClean="0"/>
              <a:t> a vložte do záložky Dokumenty</a:t>
            </a:r>
          </a:p>
          <a:p>
            <a:r>
              <a:rPr lang="cs-CZ" dirty="0" smtClean="0"/>
              <a:t>Klíčové aktivity</a:t>
            </a:r>
          </a:p>
          <a:p>
            <a:pPr lvl="2"/>
            <a:r>
              <a:rPr lang="cs-CZ" dirty="0" smtClean="0"/>
              <a:t>Každá zvlášť, vč. pole Náklady na klíčovou aktivitu (pozor na soulad s rozpočtem)</a:t>
            </a:r>
          </a:p>
          <a:p>
            <a:r>
              <a:rPr lang="cs-CZ" dirty="0" smtClean="0"/>
              <a:t>Horizontální principy</a:t>
            </a:r>
          </a:p>
          <a:p>
            <a:r>
              <a:rPr lang="cs-CZ" dirty="0" smtClean="0"/>
              <a:t>Všechny tři doporučeno uvést „neutrální vliv“, pokud pozitivní, nutný komentář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Podání žádosti - tipy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subjektu</a:t>
            </a:r>
          </a:p>
          <a:p>
            <a:pPr lvl="2"/>
            <a:r>
              <a:rPr lang="cs-CZ" dirty="0" smtClean="0"/>
              <a:t>Dle IČ – validace, pokud nefunguje kontaktovat technickou podporu</a:t>
            </a:r>
          </a:p>
          <a:p>
            <a:r>
              <a:rPr lang="cs-CZ" dirty="0" smtClean="0"/>
              <a:t>Finanční plán – generován automaticky, možno editovat, pozor na soulad s rozpočtem</a:t>
            </a:r>
          </a:p>
        </p:txBody>
      </p:sp>
    </p:spTree>
    <p:extLst>
      <p:ext uri="{BB962C8B-B14F-4D97-AF65-F5344CB8AC3E}">
        <p14:creationId xmlns:p14="http://schemas.microsoft.com/office/powerpoint/2010/main" val="6851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Min. 1 povinný plakát</a:t>
            </a:r>
          </a:p>
          <a:p>
            <a:pPr lvl="2"/>
            <a:r>
              <a:rPr lang="cs-CZ" dirty="0" smtClean="0"/>
              <a:t>Min. velikost A3</a:t>
            </a:r>
          </a:p>
          <a:p>
            <a:pPr lvl="2"/>
            <a:r>
              <a:rPr lang="cs-CZ" dirty="0" smtClean="0"/>
              <a:t>Informace o projektu</a:t>
            </a:r>
          </a:p>
          <a:p>
            <a:pPr lvl="2"/>
            <a:r>
              <a:rPr lang="cs-CZ" dirty="0" smtClean="0"/>
              <a:t>Generátor publicity na </a:t>
            </a:r>
            <a:r>
              <a:rPr lang="cs-CZ" dirty="0" smtClean="0">
                <a:hlinkClick r:id="rId2"/>
              </a:rPr>
              <a:t>www.esfcr.cz</a:t>
            </a:r>
            <a:endParaRPr lang="cs-CZ" dirty="0" smtClean="0"/>
          </a:p>
          <a:p>
            <a:pPr lvl="2"/>
            <a:endParaRPr lang="cs-CZ" dirty="0"/>
          </a:p>
          <a:p>
            <a:pPr marL="571500" indent="-457200"/>
            <a:r>
              <a:rPr lang="cs-CZ" dirty="0" smtClean="0"/>
              <a:t>Po celou dobu realizace projektu</a:t>
            </a:r>
          </a:p>
          <a:p>
            <a:pPr marL="571500" indent="-457200"/>
            <a:r>
              <a:rPr lang="cs-CZ" dirty="0" smtClean="0"/>
              <a:t>V místě realizace projektu snadno viditelném pro veřejnost (např. vstupní prostory budovy)</a:t>
            </a:r>
          </a:p>
          <a:p>
            <a:pPr marL="971550" lvl="1" indent="-457200"/>
            <a:r>
              <a:rPr lang="cs-CZ" dirty="0" smtClean="0"/>
              <a:t>Pokud je projekt realizován na více místech, bude umístěn na všech těchto místech</a:t>
            </a:r>
          </a:p>
          <a:p>
            <a:pPr marL="971550" lvl="1" indent="-457200"/>
            <a:r>
              <a:rPr lang="cs-CZ" dirty="0" smtClean="0"/>
              <a:t>Pokud nelze plakát umístit na místě realizace projektu, bude umístěn v sídle příjemce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3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odkazy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část pravidel pro žadatele a příjemce</a:t>
            </a:r>
          </a:p>
          <a:p>
            <a:r>
              <a:rPr lang="cs-CZ" dirty="0" smtClean="0"/>
              <a:t>Specifická část pravidel pro žadatele a příjemce</a:t>
            </a:r>
          </a:p>
          <a:p>
            <a:r>
              <a:rPr lang="cs-CZ" dirty="0" smtClean="0"/>
              <a:t>Výzva MAS vč. příloh</a:t>
            </a:r>
          </a:p>
          <a:p>
            <a:r>
              <a:rPr lang="cs-CZ" dirty="0" smtClean="0"/>
              <a:t>Dokumenty MPSV vydané pro potřeby OPZ</a:t>
            </a:r>
          </a:p>
          <a:p>
            <a:r>
              <a:rPr lang="cs-CZ" dirty="0" smtClean="0"/>
              <a:t>Příručka pro hodnotitele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 SCLLD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9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Územní vymezení: území MAS Hříběcí hory</a:t>
            </a:r>
          </a:p>
          <a:p>
            <a:endParaRPr lang="cs-CZ" sz="2400" dirty="0"/>
          </a:p>
          <a:p>
            <a:r>
              <a:rPr lang="cs-CZ" sz="2400" dirty="0" smtClean="0"/>
              <a:t>Maximální délka trvání projektu: </a:t>
            </a:r>
            <a:r>
              <a:rPr lang="cs-CZ" sz="2400" dirty="0" smtClean="0"/>
              <a:t>24</a:t>
            </a:r>
            <a:r>
              <a:rPr lang="cs-CZ" sz="2400" dirty="0" smtClean="0"/>
              <a:t> </a:t>
            </a:r>
            <a:r>
              <a:rPr lang="cs-CZ" sz="2400" dirty="0" smtClean="0"/>
              <a:t>měsíců</a:t>
            </a:r>
          </a:p>
          <a:p>
            <a:r>
              <a:rPr lang="cs-CZ" sz="2400" dirty="0" smtClean="0"/>
              <a:t>Nejzazší datum ukončení fyzické realizace projektu: 31.12.2022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Forma financování:  Ex ante/ Ex post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0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Oprávnění žadatelé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Nestátní neziskové </a:t>
            </a:r>
            <a:r>
              <a:rPr lang="cs-CZ" sz="2400" dirty="0" smtClean="0"/>
              <a:t>organizace</a:t>
            </a:r>
          </a:p>
          <a:p>
            <a:r>
              <a:rPr lang="cs-CZ" sz="2400" dirty="0" smtClean="0"/>
              <a:t>Obchodní korporace</a:t>
            </a:r>
          </a:p>
          <a:p>
            <a:r>
              <a:rPr lang="cs-CZ" sz="2400" dirty="0" smtClean="0"/>
              <a:t>OSVČ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podpory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NNO</a:t>
            </a:r>
            <a:r>
              <a:rPr lang="cs-CZ" dirty="0" smtClean="0"/>
              <a:t>					                       </a:t>
            </a:r>
            <a:r>
              <a:rPr lang="cs-CZ" dirty="0" smtClean="0"/>
              <a:t>85%</a:t>
            </a:r>
            <a:endParaRPr lang="cs-CZ" dirty="0" smtClean="0"/>
          </a:p>
          <a:p>
            <a:r>
              <a:rPr lang="cs-CZ" dirty="0" smtClean="0"/>
              <a:t>Obchodní korporace			                       </a:t>
            </a:r>
            <a:r>
              <a:rPr lang="cs-CZ" dirty="0" smtClean="0"/>
              <a:t>85</a:t>
            </a:r>
            <a:r>
              <a:rPr lang="cs-CZ" dirty="0" smtClean="0"/>
              <a:t>%</a:t>
            </a:r>
          </a:p>
          <a:p>
            <a:r>
              <a:rPr lang="cs-CZ" dirty="0" smtClean="0"/>
              <a:t>OSVČ					         </a:t>
            </a:r>
            <a:r>
              <a:rPr lang="cs-CZ" dirty="0" smtClean="0"/>
              <a:t>85</a:t>
            </a:r>
            <a:r>
              <a:rPr lang="cs-CZ" dirty="0" smtClean="0"/>
              <a:t>%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Partnerství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Partner </a:t>
            </a:r>
            <a:r>
              <a:rPr lang="cs-CZ" dirty="0" smtClean="0"/>
              <a:t>bez finančního příspěvku</a:t>
            </a:r>
          </a:p>
          <a:p>
            <a:endParaRPr lang="cs-CZ" dirty="0"/>
          </a:p>
          <a:p>
            <a:r>
              <a:rPr lang="cs-CZ" dirty="0" smtClean="0"/>
              <a:t>Partner se podílí na realizaci věcných aktivit projektu</a:t>
            </a:r>
          </a:p>
          <a:p>
            <a:r>
              <a:rPr lang="cs-CZ" dirty="0" smtClean="0"/>
              <a:t>Partnerem se nerozumí subjekt, který je v dodavatelském či odběratelském vztahu k příjemci dotace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42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Osoby sociálně vyloučené a osoby sociálním vyloučením ohrožené 	</a:t>
            </a:r>
          </a:p>
          <a:p>
            <a:r>
              <a:rPr lang="cs-CZ" dirty="0"/>
              <a:t>Osoby se zdravotním postižením 	</a:t>
            </a:r>
          </a:p>
          <a:p>
            <a:r>
              <a:rPr lang="pl-PL" dirty="0"/>
              <a:t>Osoby pečující o malé děti 	</a:t>
            </a:r>
          </a:p>
          <a:p>
            <a:r>
              <a:rPr lang="cs-CZ" dirty="0"/>
              <a:t>Osoby pečující o jiné závislé osoby 	</a:t>
            </a:r>
          </a:p>
          <a:p>
            <a:r>
              <a:rPr lang="cs-CZ" dirty="0"/>
              <a:t>Osoby ohrožené vícenásobnými riziky 	</a:t>
            </a:r>
          </a:p>
          <a:p>
            <a:r>
              <a:rPr lang="pl-PL" dirty="0"/>
              <a:t>Osoby v nebo po výkonu trestu 	</a:t>
            </a:r>
          </a:p>
          <a:p>
            <a:r>
              <a:rPr lang="cs-CZ" dirty="0"/>
              <a:t>Osoby opouštějící institucionální zařízení 	</a:t>
            </a:r>
          </a:p>
          <a:p>
            <a:r>
              <a:rPr lang="cs-CZ" dirty="0"/>
              <a:t>Osoby dlouhodobě či opakovaně nezaměstnané 	</a:t>
            </a:r>
          </a:p>
          <a:p>
            <a:r>
              <a:rPr lang="cs-CZ" dirty="0"/>
              <a:t>Lidé mladší 30 let, kteří nejsou v zaměstnání, ve vzdělávání nebo v profesní přípravě 	</a:t>
            </a:r>
          </a:p>
          <a:p>
            <a:r>
              <a:rPr lang="cs-CZ" dirty="0"/>
              <a:t>Uchazeči a zájemci o zaměstnání a neaktivní osoby ve věku 50 a více let 	</a:t>
            </a:r>
            <a:r>
              <a:rPr lang="cs-CZ" dirty="0"/>
              <a:t>	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8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Podporované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Vznik nových a rozvoj existujících podnikatelských aktivit v oblasti sociálního </a:t>
            </a:r>
            <a:r>
              <a:rPr lang="cs-CZ" dirty="0" smtClean="0"/>
              <a:t>podnikání</a:t>
            </a:r>
          </a:p>
          <a:p>
            <a:pPr marL="114300" lvl="0" indent="0">
              <a:buNone/>
            </a:pPr>
            <a:endParaRPr lang="cs-CZ" dirty="0" smtClean="0"/>
          </a:p>
          <a:p>
            <a:pPr lvl="1"/>
            <a:r>
              <a:rPr lang="cs-CZ" dirty="0"/>
              <a:t>Integrační sociální </a:t>
            </a:r>
            <a:r>
              <a:rPr lang="cs-CZ" dirty="0" smtClean="0"/>
              <a:t>podnik</a:t>
            </a:r>
          </a:p>
          <a:p>
            <a:pPr lvl="1"/>
            <a:r>
              <a:rPr lang="cs-CZ" dirty="0"/>
              <a:t>Environmentální sociální podnik</a:t>
            </a:r>
          </a:p>
          <a:p>
            <a:pPr lvl="1"/>
            <a:endParaRPr lang="cs-CZ" b="1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1229</TotalTime>
  <Words>1157</Words>
  <Application>Microsoft Office PowerPoint</Application>
  <PresentationFormat>Předvádění na obrazovce (4:3)</PresentationFormat>
  <Paragraphs>224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Sousedství</vt:lpstr>
      <vt:lpstr>Výzva MAS Hříběcí hory – OPZ - Podpora zaměstnanosti, sociální podnikání I.</vt:lpstr>
      <vt:lpstr>Cílem výzvy</vt:lpstr>
      <vt:lpstr>Základní údaje</vt:lpstr>
      <vt:lpstr>Základní údaje</vt:lpstr>
      <vt:lpstr>Oprávnění žadatelé</vt:lpstr>
      <vt:lpstr>Míra podpory</vt:lpstr>
      <vt:lpstr>Partnerství</vt:lpstr>
      <vt:lpstr>Cílové skupiny</vt:lpstr>
      <vt:lpstr>Podporované aktivity</vt:lpstr>
      <vt:lpstr>Nepodporované aktivity</vt:lpstr>
      <vt:lpstr>Rozpočet projektu</vt:lpstr>
      <vt:lpstr>Věcná způsobilost výdajů</vt:lpstr>
      <vt:lpstr>Věcná způsobilost výdajů</vt:lpstr>
      <vt:lpstr>Věcná způsobilost výdajů</vt:lpstr>
      <vt:lpstr>Věcná způsobilost výdajů</vt:lpstr>
      <vt:lpstr>Časová způsobilost výdajů</vt:lpstr>
      <vt:lpstr>Indikátory</vt:lpstr>
      <vt:lpstr>Indikátory - povinnosti</vt:lpstr>
      <vt:lpstr>Indikátory – se závazkem  - nesmí být hodnota 0</vt:lpstr>
      <vt:lpstr>Indikátory bez závazku</vt:lpstr>
      <vt:lpstr>Hodnocení a výběr projektů</vt:lpstr>
      <vt:lpstr>Vyplnění žádosti</vt:lpstr>
      <vt:lpstr>Postup založení žádosti</vt:lpstr>
      <vt:lpstr>Postup založení žádosti</vt:lpstr>
      <vt:lpstr>Postup založení žádosti</vt:lpstr>
      <vt:lpstr>Postup založení žádosti</vt:lpstr>
      <vt:lpstr>Postup založení žádosti</vt:lpstr>
      <vt:lpstr>Postup založení žádosti</vt:lpstr>
      <vt:lpstr>Postup založení žádosti</vt:lpstr>
      <vt:lpstr>Postup založení žádosti</vt:lpstr>
      <vt:lpstr>Postup založení žádosti</vt:lpstr>
      <vt:lpstr>Podání žádosti - tipy</vt:lpstr>
      <vt:lpstr>Podání žádosti - tipy</vt:lpstr>
      <vt:lpstr>Podání žádosti - tipy</vt:lpstr>
      <vt:lpstr>Publicita</vt:lpstr>
      <vt:lpstr>Důležité odkazy</vt:lpstr>
      <vt:lpstr>Indikátory SCLLD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Hříběcí hory – Sociální začleňování I.</dc:title>
  <dc:creator>MG</dc:creator>
  <cp:lastModifiedBy>MG</cp:lastModifiedBy>
  <cp:revision>58</cp:revision>
  <dcterms:created xsi:type="dcterms:W3CDTF">2017-11-21T17:44:02Z</dcterms:created>
  <dcterms:modified xsi:type="dcterms:W3CDTF">2019-12-11T09:04:25Z</dcterms:modified>
</cp:coreProperties>
</file>